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0" r:id="rId3"/>
    <p:sldId id="261" r:id="rId4"/>
    <p:sldId id="258" r:id="rId5"/>
  </p:sldIdLst>
  <p:sldSz cx="6858000" cy="9144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84" d="100"/>
          <a:sy n="84" d="100"/>
        </p:scale>
        <p:origin x="807"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51551F-EA31-4191-B24B-4208111809A2}" type="datetimeFigureOut">
              <a:rPr lang="en-US" smtClean="0"/>
              <a:t>11/26/2018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C1C2E8-87FF-4662-8CF2-44ECF0AB5AA1}" type="slidenum">
              <a:rPr lang="en-US" smtClean="0"/>
              <a:t>‹#›</a:t>
            </a:fld>
            <a:endParaRPr lang="en-US"/>
          </a:p>
        </p:txBody>
      </p:sp>
    </p:spTree>
    <p:extLst>
      <p:ext uri="{BB962C8B-B14F-4D97-AF65-F5344CB8AC3E}">
        <p14:creationId xmlns:p14="http://schemas.microsoft.com/office/powerpoint/2010/main" val="124610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51551F-EA31-4191-B24B-4208111809A2}" type="datetimeFigureOut">
              <a:rPr lang="en-US" smtClean="0"/>
              <a:t>11/26/2018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C1C2E8-87FF-4662-8CF2-44ECF0AB5AA1}" type="slidenum">
              <a:rPr lang="en-US" smtClean="0"/>
              <a:t>‹#›</a:t>
            </a:fld>
            <a:endParaRPr lang="en-US"/>
          </a:p>
        </p:txBody>
      </p:sp>
    </p:spTree>
    <p:extLst>
      <p:ext uri="{BB962C8B-B14F-4D97-AF65-F5344CB8AC3E}">
        <p14:creationId xmlns:p14="http://schemas.microsoft.com/office/powerpoint/2010/main" val="215655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51551F-EA31-4191-B24B-4208111809A2}" type="datetimeFigureOut">
              <a:rPr lang="en-US" smtClean="0"/>
              <a:t>11/26/2018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C1C2E8-87FF-4662-8CF2-44ECF0AB5AA1}" type="slidenum">
              <a:rPr lang="en-US" smtClean="0"/>
              <a:t>‹#›</a:t>
            </a:fld>
            <a:endParaRPr lang="en-US"/>
          </a:p>
        </p:txBody>
      </p:sp>
    </p:spTree>
    <p:extLst>
      <p:ext uri="{BB962C8B-B14F-4D97-AF65-F5344CB8AC3E}">
        <p14:creationId xmlns:p14="http://schemas.microsoft.com/office/powerpoint/2010/main" val="491302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51551F-EA31-4191-B24B-4208111809A2}" type="datetimeFigureOut">
              <a:rPr lang="en-US" smtClean="0"/>
              <a:t>11/26/2018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C1C2E8-87FF-4662-8CF2-44ECF0AB5AA1}" type="slidenum">
              <a:rPr lang="en-US" smtClean="0"/>
              <a:t>‹#›</a:t>
            </a:fld>
            <a:endParaRPr lang="en-US"/>
          </a:p>
        </p:txBody>
      </p:sp>
    </p:spTree>
    <p:extLst>
      <p:ext uri="{BB962C8B-B14F-4D97-AF65-F5344CB8AC3E}">
        <p14:creationId xmlns:p14="http://schemas.microsoft.com/office/powerpoint/2010/main" val="1757432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51551F-EA31-4191-B24B-4208111809A2}" type="datetimeFigureOut">
              <a:rPr lang="en-US" smtClean="0"/>
              <a:t>11/26/2018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C1C2E8-87FF-4662-8CF2-44ECF0AB5AA1}" type="slidenum">
              <a:rPr lang="en-US" smtClean="0"/>
              <a:t>‹#›</a:t>
            </a:fld>
            <a:endParaRPr lang="en-US"/>
          </a:p>
        </p:txBody>
      </p:sp>
    </p:spTree>
    <p:extLst>
      <p:ext uri="{BB962C8B-B14F-4D97-AF65-F5344CB8AC3E}">
        <p14:creationId xmlns:p14="http://schemas.microsoft.com/office/powerpoint/2010/main" val="2196369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51551F-EA31-4191-B24B-4208111809A2}" type="datetimeFigureOut">
              <a:rPr lang="en-US" smtClean="0"/>
              <a:t>11/26/2018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C1C2E8-87FF-4662-8CF2-44ECF0AB5AA1}" type="slidenum">
              <a:rPr lang="en-US" smtClean="0"/>
              <a:t>‹#›</a:t>
            </a:fld>
            <a:endParaRPr lang="en-US"/>
          </a:p>
        </p:txBody>
      </p:sp>
    </p:spTree>
    <p:extLst>
      <p:ext uri="{BB962C8B-B14F-4D97-AF65-F5344CB8AC3E}">
        <p14:creationId xmlns:p14="http://schemas.microsoft.com/office/powerpoint/2010/main" val="2231488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51551F-EA31-4191-B24B-4208111809A2}" type="datetimeFigureOut">
              <a:rPr lang="en-US" smtClean="0"/>
              <a:t>11/26/2018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C1C2E8-87FF-4662-8CF2-44ECF0AB5AA1}" type="slidenum">
              <a:rPr lang="en-US" smtClean="0"/>
              <a:t>‹#›</a:t>
            </a:fld>
            <a:endParaRPr lang="en-US"/>
          </a:p>
        </p:txBody>
      </p:sp>
    </p:spTree>
    <p:extLst>
      <p:ext uri="{BB962C8B-B14F-4D97-AF65-F5344CB8AC3E}">
        <p14:creationId xmlns:p14="http://schemas.microsoft.com/office/powerpoint/2010/main" val="1981414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51551F-EA31-4191-B24B-4208111809A2}" type="datetimeFigureOut">
              <a:rPr lang="en-US" smtClean="0"/>
              <a:t>11/26/2018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C1C2E8-87FF-4662-8CF2-44ECF0AB5AA1}" type="slidenum">
              <a:rPr lang="en-US" smtClean="0"/>
              <a:t>‹#›</a:t>
            </a:fld>
            <a:endParaRPr lang="en-US"/>
          </a:p>
        </p:txBody>
      </p:sp>
    </p:spTree>
    <p:extLst>
      <p:ext uri="{BB962C8B-B14F-4D97-AF65-F5344CB8AC3E}">
        <p14:creationId xmlns:p14="http://schemas.microsoft.com/office/powerpoint/2010/main" val="2844964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51551F-EA31-4191-B24B-4208111809A2}" type="datetimeFigureOut">
              <a:rPr lang="en-US" smtClean="0"/>
              <a:t>11/26/2018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C1C2E8-87FF-4662-8CF2-44ECF0AB5AA1}" type="slidenum">
              <a:rPr lang="en-US" smtClean="0"/>
              <a:t>‹#›</a:t>
            </a:fld>
            <a:endParaRPr lang="en-US"/>
          </a:p>
        </p:txBody>
      </p:sp>
    </p:spTree>
    <p:extLst>
      <p:ext uri="{BB962C8B-B14F-4D97-AF65-F5344CB8AC3E}">
        <p14:creationId xmlns:p14="http://schemas.microsoft.com/office/powerpoint/2010/main" val="3840853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651551F-EA31-4191-B24B-4208111809A2}" type="datetimeFigureOut">
              <a:rPr lang="en-US" smtClean="0"/>
              <a:t>11/26/2018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C1C2E8-87FF-4662-8CF2-44ECF0AB5AA1}" type="slidenum">
              <a:rPr lang="en-US" smtClean="0"/>
              <a:t>‹#›</a:t>
            </a:fld>
            <a:endParaRPr lang="en-US"/>
          </a:p>
        </p:txBody>
      </p:sp>
    </p:spTree>
    <p:extLst>
      <p:ext uri="{BB962C8B-B14F-4D97-AF65-F5344CB8AC3E}">
        <p14:creationId xmlns:p14="http://schemas.microsoft.com/office/powerpoint/2010/main" val="3408275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651551F-EA31-4191-B24B-4208111809A2}" type="datetimeFigureOut">
              <a:rPr lang="en-US" smtClean="0"/>
              <a:t>11/26/2018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C1C2E8-87FF-4662-8CF2-44ECF0AB5AA1}" type="slidenum">
              <a:rPr lang="en-US" smtClean="0"/>
              <a:t>‹#›</a:t>
            </a:fld>
            <a:endParaRPr lang="en-US"/>
          </a:p>
        </p:txBody>
      </p:sp>
    </p:spTree>
    <p:extLst>
      <p:ext uri="{BB962C8B-B14F-4D97-AF65-F5344CB8AC3E}">
        <p14:creationId xmlns:p14="http://schemas.microsoft.com/office/powerpoint/2010/main" val="3795406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B651551F-EA31-4191-B24B-4208111809A2}" type="datetimeFigureOut">
              <a:rPr lang="en-US" smtClean="0"/>
              <a:t>11/26/2018</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B4C1C2E8-87FF-4662-8CF2-44ECF0AB5AA1}" type="slidenum">
              <a:rPr lang="en-US" smtClean="0"/>
              <a:t>‹#›</a:t>
            </a:fld>
            <a:endParaRPr lang="en-US"/>
          </a:p>
        </p:txBody>
      </p:sp>
    </p:spTree>
    <p:extLst>
      <p:ext uri="{BB962C8B-B14F-4D97-AF65-F5344CB8AC3E}">
        <p14:creationId xmlns:p14="http://schemas.microsoft.com/office/powerpoint/2010/main" val="14875117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bisnow.com/"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image" Target="../media/image9.emf"/><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2250" dirty="0">
                <a:latin typeface="Sitka Text" panose="02000505000000020004" pitchFamily="2" charset="0"/>
              </a:rPr>
              <a:t>HUMBOLDT PARK LIT – RENT ANALYSIS</a:t>
            </a:r>
          </a:p>
        </p:txBody>
      </p:sp>
      <p:pic>
        <p:nvPicPr>
          <p:cNvPr id="6" name="Content Placeholder 5"/>
          <p:cNvPicPr>
            <a:picLocks noGrp="1" noChangeAspect="1"/>
          </p:cNvPicPr>
          <p:nvPr>
            <p:ph idx="1"/>
          </p:nvPr>
        </p:nvPicPr>
        <p:blipFill>
          <a:blip r:embed="rId2"/>
          <a:stretch>
            <a:fillRect/>
          </a:stretch>
        </p:blipFill>
        <p:spPr>
          <a:xfrm>
            <a:off x="417452" y="2254253"/>
            <a:ext cx="6023097" cy="4883540"/>
          </a:xfrm>
          <a:prstGeom prst="rect">
            <a:avLst/>
          </a:prstGeom>
        </p:spPr>
      </p:pic>
    </p:spTree>
    <p:extLst>
      <p:ext uri="{BB962C8B-B14F-4D97-AF65-F5344CB8AC3E}">
        <p14:creationId xmlns:p14="http://schemas.microsoft.com/office/powerpoint/2010/main" val="196785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000" dirty="0">
                <a:latin typeface="Sitka Text" panose="02000505000000020004" pitchFamily="2" charset="0"/>
              </a:rPr>
              <a:t>STRATEGY</a:t>
            </a:r>
          </a:p>
        </p:txBody>
      </p:sp>
      <p:sp>
        <p:nvSpPr>
          <p:cNvPr id="3" name="Content Placeholder 2"/>
          <p:cNvSpPr>
            <a:spLocks noGrp="1"/>
          </p:cNvSpPr>
          <p:nvPr>
            <p:ph idx="1"/>
          </p:nvPr>
        </p:nvSpPr>
        <p:spPr>
          <a:xfrm>
            <a:off x="471488" y="1742505"/>
            <a:ext cx="5915025" cy="5801784"/>
          </a:xfrm>
        </p:spPr>
        <p:txBody>
          <a:bodyPr>
            <a:normAutofit fontScale="92500" lnSpcReduction="20000"/>
          </a:bodyPr>
          <a:lstStyle/>
          <a:p>
            <a:pPr marL="0" indent="0">
              <a:buNone/>
            </a:pPr>
            <a:r>
              <a:rPr lang="en-US" sz="1400" dirty="0"/>
              <a:t>As Chicago continues to evolve into a burgeoning tech hub; local, as well as companies expanding/relocating from areas such as the San Francisco Bay Area and New York based tech firms, will be looking for Class A creative work environments with top amenities to attract and retain talent.  </a:t>
            </a:r>
          </a:p>
          <a:p>
            <a:pPr marL="0" indent="0">
              <a:buNone/>
            </a:pPr>
            <a:r>
              <a:rPr lang="en-US" sz="1400" dirty="0"/>
              <a:t>The Humboldt Park LIT project provides  flexibility with respect to size, amenities, access to public transportation and price point tech firms are considering when reviewing Chicago as an option. </a:t>
            </a:r>
          </a:p>
          <a:p>
            <a:pPr marL="0" indent="0">
              <a:buNone/>
            </a:pPr>
            <a:endParaRPr lang="en-US" sz="1400" dirty="0"/>
          </a:p>
          <a:p>
            <a:pPr marL="0" indent="0">
              <a:buNone/>
            </a:pPr>
            <a:r>
              <a:rPr lang="en-US" sz="1400" u="sng" dirty="0"/>
              <a:t>Fulton Market/West Loop</a:t>
            </a:r>
          </a:p>
          <a:p>
            <a:pPr marL="0" indent="0">
              <a:buNone/>
            </a:pPr>
            <a:r>
              <a:rPr lang="en-US" sz="1400" dirty="0"/>
              <a:t>Fulton Market has become ground zero and the main beneficiary of the River North overflow over the past handful of years, with tech names such as Google, Glassdoor, WeWork and Uber taking up tenancy in the area.  With this influx of tenants to the market, new development rents have skyrocketed to almost $60/SF Gross.  Smaller tech firms and start-ups who are looking for similar office space with all of the same amenities, are being pushed to secondary markets such as </a:t>
            </a:r>
            <a:r>
              <a:rPr lang="en-US" sz="1400" dirty="0" err="1"/>
              <a:t>Bucktown</a:t>
            </a:r>
            <a:r>
              <a:rPr lang="en-US" sz="1400" dirty="0"/>
              <a:t> and wicker Park.</a:t>
            </a:r>
          </a:p>
          <a:p>
            <a:pPr marL="0" indent="0">
              <a:buNone/>
            </a:pPr>
            <a:endParaRPr lang="en-US" sz="1400" dirty="0"/>
          </a:p>
          <a:p>
            <a:pPr marL="0" indent="0">
              <a:buNone/>
            </a:pPr>
            <a:r>
              <a:rPr lang="en-US" sz="1400" u="sng" dirty="0"/>
              <a:t> </a:t>
            </a:r>
            <a:r>
              <a:rPr lang="en-US" sz="1400" u="sng" dirty="0" err="1"/>
              <a:t>Bucktown</a:t>
            </a:r>
            <a:r>
              <a:rPr lang="en-US" sz="1400" u="sng" dirty="0"/>
              <a:t>/Wicker Park</a:t>
            </a:r>
          </a:p>
          <a:p>
            <a:pPr marL="0" indent="0">
              <a:buNone/>
            </a:pPr>
            <a:r>
              <a:rPr lang="en-US" sz="1400" dirty="0" err="1"/>
              <a:t>Bucktown</a:t>
            </a:r>
            <a:r>
              <a:rPr lang="en-US" sz="1400" dirty="0"/>
              <a:t> has up until now provided an alternative with smaller, older spaces that lack continuity and desirable amenities but provides a rent alternative in a neighborhood that previously offered reasonably priced housing.</a:t>
            </a:r>
          </a:p>
          <a:p>
            <a:pPr marL="0" indent="0">
              <a:buNone/>
            </a:pPr>
            <a:r>
              <a:rPr lang="en-US" sz="1400" dirty="0"/>
              <a:t>The LIT will offer tech and maker companies an amenity rich workspace in an authentic, urban environment desirable to a contemporary workforce that </a:t>
            </a:r>
            <a:r>
              <a:rPr lang="en-US" sz="1400" dirty="0" err="1"/>
              <a:t>Bucktown</a:t>
            </a:r>
            <a:r>
              <a:rPr lang="en-US" sz="1400" dirty="0"/>
              <a:t> cannot currently offer.</a:t>
            </a:r>
          </a:p>
          <a:p>
            <a:pPr marL="0" indent="0">
              <a:buNone/>
            </a:pPr>
            <a:r>
              <a:rPr lang="en-US" sz="1400" dirty="0"/>
              <a:t>Space in </a:t>
            </a:r>
            <a:r>
              <a:rPr lang="en-US" sz="1400" dirty="0" err="1"/>
              <a:t>Bucktown</a:t>
            </a:r>
            <a:r>
              <a:rPr lang="en-US" sz="1400" dirty="0"/>
              <a:t>/ Logan Square is generally available at approximately $27/SF Gross, Humboldt Park LIT offers multiple large, continuous spaces with all the amenities millennial based companies look for, at a comparable rents.</a:t>
            </a:r>
          </a:p>
          <a:p>
            <a:pPr marL="0" indent="0">
              <a:buNone/>
            </a:pPr>
            <a:r>
              <a:rPr lang="en-US" sz="1400" dirty="0"/>
              <a:t>Humboldt Park LIT is a unique multi-building campus environment alternative providing a perfect mixture of Fulton Market’s urban, amenity filled buildings, with the cost-effective price point and ease of access to public transportation of Bucktown/Wicker Park.  </a:t>
            </a:r>
          </a:p>
        </p:txBody>
      </p:sp>
    </p:spTree>
    <p:extLst>
      <p:ext uri="{BB962C8B-B14F-4D97-AF65-F5344CB8AC3E}">
        <p14:creationId xmlns:p14="http://schemas.microsoft.com/office/powerpoint/2010/main" val="2506234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dirty="0">
                <a:latin typeface="Sitka Text" panose="02000505000000020004" pitchFamily="2" charset="0"/>
              </a:rPr>
              <a:t>As A Tech Hub, River North is Nearing Its Limit</a:t>
            </a:r>
            <a:br>
              <a:rPr lang="en-US" dirty="0"/>
            </a:br>
            <a:r>
              <a:rPr lang="en-US" sz="900" dirty="0">
                <a:hlinkClick r:id="rId2"/>
              </a:rPr>
              <a:t>www.bisnow.com</a:t>
            </a:r>
            <a:r>
              <a:rPr lang="en-US" sz="900" dirty="0"/>
              <a:t> – November 8, 2018</a:t>
            </a:r>
          </a:p>
        </p:txBody>
      </p:sp>
      <p:pic>
        <p:nvPicPr>
          <p:cNvPr id="7" name="Content Placeholder 6"/>
          <p:cNvPicPr>
            <a:picLocks noGrp="1" noChangeAspect="1"/>
          </p:cNvPicPr>
          <p:nvPr>
            <p:ph idx="1"/>
          </p:nvPr>
        </p:nvPicPr>
        <p:blipFill>
          <a:blip r:embed="rId3"/>
          <a:stretch>
            <a:fillRect/>
          </a:stretch>
        </p:blipFill>
        <p:spPr>
          <a:xfrm>
            <a:off x="471488" y="2254253"/>
            <a:ext cx="5915025" cy="701040"/>
          </a:xfrm>
          <a:prstGeom prst="rect">
            <a:avLst/>
          </a:prstGeom>
        </p:spPr>
      </p:pic>
      <p:pic>
        <p:nvPicPr>
          <p:cNvPr id="8" name="Picture 7"/>
          <p:cNvPicPr>
            <a:picLocks noChangeAspect="1"/>
          </p:cNvPicPr>
          <p:nvPr/>
        </p:nvPicPr>
        <p:blipFill>
          <a:blip r:embed="rId4"/>
          <a:stretch>
            <a:fillRect/>
          </a:stretch>
        </p:blipFill>
        <p:spPr>
          <a:xfrm>
            <a:off x="838932" y="3538138"/>
            <a:ext cx="5180135" cy="1667259"/>
          </a:xfrm>
          <a:prstGeom prst="rect">
            <a:avLst/>
          </a:prstGeom>
        </p:spPr>
      </p:pic>
      <p:pic>
        <p:nvPicPr>
          <p:cNvPr id="9" name="Picture 8"/>
          <p:cNvPicPr>
            <a:picLocks noChangeAspect="1"/>
          </p:cNvPicPr>
          <p:nvPr/>
        </p:nvPicPr>
        <p:blipFill>
          <a:blip r:embed="rId5"/>
          <a:stretch>
            <a:fillRect/>
          </a:stretch>
        </p:blipFill>
        <p:spPr>
          <a:xfrm>
            <a:off x="471488" y="5920384"/>
            <a:ext cx="6296025" cy="723900"/>
          </a:xfrm>
          <a:prstGeom prst="rect">
            <a:avLst/>
          </a:prstGeom>
        </p:spPr>
      </p:pic>
      <p:pic>
        <p:nvPicPr>
          <p:cNvPr id="10" name="Picture 9"/>
          <p:cNvPicPr>
            <a:picLocks noChangeAspect="1"/>
          </p:cNvPicPr>
          <p:nvPr/>
        </p:nvPicPr>
        <p:blipFill>
          <a:blip r:embed="rId6"/>
          <a:stretch>
            <a:fillRect/>
          </a:stretch>
        </p:blipFill>
        <p:spPr>
          <a:xfrm>
            <a:off x="471488" y="7227129"/>
            <a:ext cx="6067425" cy="923925"/>
          </a:xfrm>
          <a:prstGeom prst="rect">
            <a:avLst/>
          </a:prstGeom>
        </p:spPr>
      </p:pic>
    </p:spTree>
    <p:extLst>
      <p:ext uri="{BB962C8B-B14F-4D97-AF65-F5344CB8AC3E}">
        <p14:creationId xmlns:p14="http://schemas.microsoft.com/office/powerpoint/2010/main" val="2763733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000" dirty="0">
                <a:latin typeface="Sitka Text" panose="02000505000000020004" pitchFamily="2" charset="0"/>
              </a:rPr>
              <a:t>Comps – Wicker Park &amp; </a:t>
            </a:r>
            <a:br>
              <a:rPr lang="en-US" sz="3000" dirty="0">
                <a:latin typeface="Sitka Text" panose="02000505000000020004" pitchFamily="2" charset="0"/>
              </a:rPr>
            </a:br>
            <a:r>
              <a:rPr lang="en-US" sz="3000" dirty="0">
                <a:latin typeface="Sitka Text" panose="02000505000000020004" pitchFamily="2" charset="0"/>
              </a:rPr>
              <a:t>Fulton Market</a:t>
            </a:r>
          </a:p>
        </p:txBody>
      </p:sp>
      <p:pic>
        <p:nvPicPr>
          <p:cNvPr id="4" name="Picture 3"/>
          <p:cNvPicPr>
            <a:picLocks noChangeAspect="1"/>
          </p:cNvPicPr>
          <p:nvPr/>
        </p:nvPicPr>
        <p:blipFill>
          <a:blip r:embed="rId2"/>
          <a:stretch>
            <a:fillRect/>
          </a:stretch>
        </p:blipFill>
        <p:spPr>
          <a:xfrm>
            <a:off x="0" y="1797521"/>
            <a:ext cx="6858000" cy="3532587"/>
          </a:xfrm>
          <a:prstGeom prst="rect">
            <a:avLst/>
          </a:prstGeom>
        </p:spPr>
      </p:pic>
      <p:pic>
        <p:nvPicPr>
          <p:cNvPr id="5" name="Picture 4"/>
          <p:cNvPicPr>
            <a:picLocks noChangeAspect="1"/>
          </p:cNvPicPr>
          <p:nvPr/>
        </p:nvPicPr>
        <p:blipFill>
          <a:blip r:embed="rId3"/>
          <a:stretch>
            <a:fillRect/>
          </a:stretch>
        </p:blipFill>
        <p:spPr>
          <a:xfrm>
            <a:off x="0" y="5609126"/>
            <a:ext cx="1971675" cy="2638425"/>
          </a:xfrm>
          <a:prstGeom prst="rect">
            <a:avLst/>
          </a:prstGeom>
        </p:spPr>
      </p:pic>
      <p:pic>
        <p:nvPicPr>
          <p:cNvPr id="8" name="Picture 7"/>
          <p:cNvPicPr>
            <a:picLocks noChangeAspect="1"/>
          </p:cNvPicPr>
          <p:nvPr/>
        </p:nvPicPr>
        <p:blipFill>
          <a:blip r:embed="rId4"/>
          <a:stretch>
            <a:fillRect/>
          </a:stretch>
        </p:blipFill>
        <p:spPr>
          <a:xfrm>
            <a:off x="1971674" y="5644820"/>
            <a:ext cx="4077433" cy="1004500"/>
          </a:xfrm>
          <a:prstGeom prst="rect">
            <a:avLst/>
          </a:prstGeom>
        </p:spPr>
      </p:pic>
      <p:pic>
        <p:nvPicPr>
          <p:cNvPr id="9" name="Picture 8"/>
          <p:cNvPicPr>
            <a:picLocks noChangeAspect="1"/>
          </p:cNvPicPr>
          <p:nvPr/>
        </p:nvPicPr>
        <p:blipFill>
          <a:blip r:embed="rId5"/>
          <a:stretch>
            <a:fillRect/>
          </a:stretch>
        </p:blipFill>
        <p:spPr>
          <a:xfrm>
            <a:off x="1971673" y="6964032"/>
            <a:ext cx="4077433" cy="1004500"/>
          </a:xfrm>
          <a:prstGeom prst="rect">
            <a:avLst/>
          </a:prstGeom>
        </p:spPr>
      </p:pic>
    </p:spTree>
    <p:extLst>
      <p:ext uri="{BB962C8B-B14F-4D97-AF65-F5344CB8AC3E}">
        <p14:creationId xmlns:p14="http://schemas.microsoft.com/office/powerpoint/2010/main" val="248424984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7358</TotalTime>
  <Words>359</Words>
  <Application>Microsoft Office PowerPoint</Application>
  <PresentationFormat>On-screen Show (4:3)</PresentationFormat>
  <Paragraphs>15</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Sitka Text</vt:lpstr>
      <vt:lpstr>Office Theme</vt:lpstr>
      <vt:lpstr>HUMBOLDT PARK LIT – RENT ANALYSIS</vt:lpstr>
      <vt:lpstr>STRATEGY</vt:lpstr>
      <vt:lpstr>As A Tech Hub, River North is Nearing Its Limit www.bisnow.com – November 8, 2018</vt:lpstr>
      <vt:lpstr>Comps – Wicker Park &amp;  Fulton Market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HUMBOLDT PARK LIT – RENT COMPS</dc:title>
  <dc:creator>Brian McCoy</dc:creator>
  <cp:lastModifiedBy>gary pachucki</cp:lastModifiedBy>
  <cp:revision>26</cp:revision>
  <cp:lastPrinted>2018-11-26T18:06:54Z</cp:lastPrinted>
  <dcterms:created xsi:type="dcterms:W3CDTF">2018-11-21T16:41:49Z</dcterms:created>
  <dcterms:modified xsi:type="dcterms:W3CDTF">2018-11-26T19:25:28Z</dcterms:modified>
</cp:coreProperties>
</file>